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72" r:id="rId6"/>
    <p:sldId id="273" r:id="rId7"/>
    <p:sldId id="260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2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FA64E-66E8-4703-A72D-B880A286198E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7E7605-3AE8-4C67-AE79-4C8D9A097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74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 r="5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810000" y="0"/>
            <a:ext cx="5334000" cy="68580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5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 wrap="square" rtlCol="0">
            <a:noAutofit/>
          </a:bodyPr>
          <a:lstStyle/>
          <a:p>
            <a:endParaRPr lang="cs-CZ" smtClean="0">
              <a:latin typeface="Monotype Corsiva" panose="03010101010201010101" pitchFamily="66" charset="0"/>
            </a:endParaRPr>
          </a:p>
          <a:p>
            <a:pPr marL="712788" algn="ctr"/>
            <a:endParaRPr lang="cs-CZ" sz="3200" smtClean="0">
              <a:latin typeface="Monotype Corsiva" panose="03010101010201010101" pitchFamily="66" charset="0"/>
            </a:endParaRPr>
          </a:p>
          <a:p>
            <a:pPr marL="357188" algn="ctr"/>
            <a:r>
              <a:rPr lang="cs-CZ" sz="3200" smtClean="0">
                <a:latin typeface="Monotype Corsiva" panose="03010101010201010101" pitchFamily="66" charset="0"/>
              </a:rPr>
              <a:t>Mistrovství v DrD 2015</a:t>
            </a:r>
          </a:p>
          <a:p>
            <a:pPr marL="357188" algn="ctr"/>
            <a:r>
              <a:rPr lang="cs-CZ" sz="2400" smtClean="0">
                <a:latin typeface="Monotype Corsiva" panose="03010101010201010101" pitchFamily="66" charset="0"/>
              </a:rPr>
              <a:t>GameCon, Pardubice</a:t>
            </a:r>
            <a:endParaRPr lang="cs-CZ" sz="2400">
              <a:latin typeface="Monotype Corsiva" panose="03010101010201010101" pitchFamily="66" charset="0"/>
            </a:endParaRPr>
          </a:p>
          <a:p>
            <a:pPr marL="357188" algn="ctr"/>
            <a:endParaRPr lang="cs-CZ" smtClean="0">
              <a:latin typeface="Monotype Corsiva" panose="03010101010201010101" pitchFamily="66" charset="0"/>
            </a:endParaRPr>
          </a:p>
          <a:p>
            <a:pPr marL="357188" algn="ctr"/>
            <a:endParaRPr lang="cs-CZ">
              <a:latin typeface="Monotype Corsiva" panose="03010101010201010101" pitchFamily="66" charset="0"/>
            </a:endParaRPr>
          </a:p>
          <a:p>
            <a:pPr marL="357188" algn="ctr"/>
            <a:r>
              <a:rPr lang="en-US" sz="3200" smtClean="0">
                <a:latin typeface="Monotype Corsiva" panose="03010101010201010101" pitchFamily="66" charset="0"/>
              </a:rPr>
              <a:t>B</a:t>
            </a:r>
            <a:r>
              <a:rPr lang="cs-CZ" sz="3200" smtClean="0">
                <a:latin typeface="Monotype Corsiva" panose="03010101010201010101" pitchFamily="66" charset="0"/>
              </a:rPr>
              <a:t> O Ž A K O</a:t>
            </a:r>
          </a:p>
          <a:p>
            <a:pPr marL="357188" algn="ctr"/>
            <a:r>
              <a:rPr lang="cs-CZ" sz="2400" smtClean="0">
                <a:latin typeface="Monotype Corsiva" panose="03010101010201010101" pitchFamily="66" charset="0"/>
              </a:rPr>
              <a:t>Město hříchu</a:t>
            </a:r>
          </a:p>
          <a:p>
            <a:pPr marL="357188" algn="ctr"/>
            <a:endParaRPr lang="cs-CZ" sz="2400">
              <a:latin typeface="Monotype Corsiva" panose="03010101010201010101" pitchFamily="66" charset="0"/>
            </a:endParaRPr>
          </a:p>
          <a:p>
            <a:pPr marL="357188" algn="ctr"/>
            <a:endParaRPr lang="cs-CZ" sz="2400" smtClean="0">
              <a:latin typeface="Monotype Corsiva" panose="03010101010201010101" pitchFamily="66" charset="0"/>
            </a:endParaRPr>
          </a:p>
          <a:p>
            <a:pPr marL="357188" algn="ctr"/>
            <a:r>
              <a:rPr lang="cs-CZ" sz="2400" smtClean="0">
                <a:latin typeface="Monotype Corsiva" panose="03010101010201010101" pitchFamily="66" charset="0"/>
              </a:rPr>
              <a:t>Zpětná vazba</a:t>
            </a:r>
          </a:p>
          <a:p>
            <a:pPr marL="357188" algn="ctr"/>
            <a:r>
              <a:rPr lang="cs-CZ" sz="2400" smtClean="0">
                <a:latin typeface="Monotype Corsiva" panose="03010101010201010101" pitchFamily="66" charset="0"/>
              </a:rPr>
              <a:t>(od </a:t>
            </a:r>
            <a:r>
              <a:rPr lang="en-US" sz="2400" smtClean="0">
                <a:latin typeface="Monotype Corsiva" panose="03010101010201010101" pitchFamily="66" charset="0"/>
              </a:rPr>
              <a:t>hr</a:t>
            </a:r>
            <a:r>
              <a:rPr lang="cs-CZ" sz="2400" smtClean="0">
                <a:latin typeface="Monotype Corsiva" panose="03010101010201010101" pitchFamily="66" charset="0"/>
              </a:rPr>
              <a:t>áčů a PJů, pro D20)</a:t>
            </a:r>
            <a:endParaRPr lang="cs-CZ" sz="2400">
              <a:latin typeface="Monotype Corsiva" panose="03010101010201010101" pitchFamily="66" charset="0"/>
            </a:endParaRPr>
          </a:p>
          <a:p>
            <a:pPr marL="712788" algn="ctr"/>
            <a:endParaRPr lang="cs-CZ" sz="2400" smtClean="0">
              <a:latin typeface="Monotype Corsiva" panose="03010101010201010101" pitchFamily="66" charset="0"/>
            </a:endParaRPr>
          </a:p>
          <a:p>
            <a:pPr marL="712788" algn="ctr"/>
            <a:endParaRPr lang="cs-CZ" sz="2400">
              <a:latin typeface="Monotype Corsiva" panose="03010101010201010101" pitchFamily="66" charset="0"/>
            </a:endParaRPr>
          </a:p>
          <a:p>
            <a:pPr marL="712788" algn="ctr"/>
            <a:endParaRPr lang="cs-CZ" sz="2400" smtClean="0">
              <a:latin typeface="Monotype Corsiva" panose="03010101010201010101" pitchFamily="66" charset="0"/>
            </a:endParaRPr>
          </a:p>
          <a:p>
            <a:pPr marL="712788" algn="ctr"/>
            <a:r>
              <a:rPr lang="cs-CZ" smtClean="0">
                <a:latin typeface="Monotype Corsiva" panose="03010101010201010101" pitchFamily="66" charset="0"/>
              </a:rPr>
              <a:t>Zpracoval: Guff</a:t>
            </a:r>
            <a:endParaRPr lang="cs-CZ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50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28600" y="1524000"/>
            <a:ext cx="86868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smtClean="0">
                <a:latin typeface="Monotype Corsiva" panose="03010101010201010101" pitchFamily="66" charset="0"/>
              </a:rPr>
              <a:t>Poznámky úvodem</a:t>
            </a:r>
            <a:endParaRPr lang="cs-CZ" sz="3200" smtClean="0">
              <a:latin typeface="Monotype Corsiva" panose="03010101010201010101" pitchFamily="66" charset="0"/>
            </a:endParaRPr>
          </a:p>
          <a:p>
            <a:endParaRPr lang="cs-CZ">
              <a:latin typeface="Monotype Corsiva" panose="03010101010201010101" pitchFamily="66" charset="0"/>
            </a:endParaRPr>
          </a:p>
          <a:p>
            <a:pPr marL="742950" lvl="1" indent="-285750">
              <a:buFont typeface="Monotype Corsiva" panose="03010101010201010101" pitchFamily="66" charset="0"/>
              <a:buChar char="♣"/>
            </a:pPr>
            <a:r>
              <a:rPr lang="cs-CZ" sz="2400" smtClean="0">
                <a:latin typeface="Monotype Corsiva" panose="03010101010201010101" pitchFamily="66" charset="0"/>
              </a:rPr>
              <a:t>Na GameConu se pořádá turnaj v Dračím Doupěti (1.6)</a:t>
            </a:r>
          </a:p>
          <a:p>
            <a:pPr marL="742950" lvl="1" indent="-285750">
              <a:buFont typeface="Monotype Corsiva" panose="03010101010201010101" pitchFamily="66" charset="0"/>
              <a:buChar char="♣"/>
            </a:pPr>
            <a:r>
              <a:rPr lang="cs-CZ" sz="2400" smtClean="0">
                <a:latin typeface="Monotype Corsiva" panose="03010101010201010101" pitchFamily="66" charset="0"/>
              </a:rPr>
              <a:t>Letos se zúčastnilo 155 hráčů v 24 družinách (5-8 hráčů)</a:t>
            </a:r>
          </a:p>
          <a:p>
            <a:pPr marL="742950" lvl="1" indent="-285750">
              <a:buFont typeface="Monotype Corsiva" panose="03010101010201010101" pitchFamily="66" charset="0"/>
              <a:buChar char="♣"/>
            </a:pPr>
            <a:r>
              <a:rPr lang="cs-CZ" sz="2400" smtClean="0">
                <a:latin typeface="Monotype Corsiva" panose="03010101010201010101" pitchFamily="66" charset="0"/>
              </a:rPr>
              <a:t>Dobrodružství je rozděleno na 3 herní bloky (4-5-4 hodiny)</a:t>
            </a:r>
          </a:p>
          <a:p>
            <a:pPr marL="742950" lvl="1" indent="-285750">
              <a:buFont typeface="Monotype Corsiva" panose="03010101010201010101" pitchFamily="66" charset="0"/>
              <a:buChar char="♣"/>
            </a:pPr>
            <a:r>
              <a:rPr lang="cs-CZ" sz="2400" smtClean="0">
                <a:latin typeface="Monotype Corsiva" panose="03010101010201010101" pitchFamily="66" charset="0"/>
              </a:rPr>
              <a:t>K dispozici bylo 13 PJů</a:t>
            </a:r>
            <a:endParaRPr lang="cs-CZ" sz="2400" smtClean="0">
              <a:latin typeface="Monotype Corsiva" panose="03010101010201010101" pitchFamily="66" charset="0"/>
            </a:endParaRPr>
          </a:p>
          <a:p>
            <a:pPr marL="742950" lvl="1" indent="-285750">
              <a:buFont typeface="Monotype Corsiva" panose="03010101010201010101" pitchFamily="66" charset="0"/>
              <a:buChar char="♣"/>
            </a:pPr>
            <a:r>
              <a:rPr lang="cs-CZ" sz="2400" smtClean="0">
                <a:latin typeface="Monotype Corsiva" panose="03010101010201010101" pitchFamily="66" charset="0"/>
              </a:rPr>
              <a:t>Všem hráčům byl po GameConu zaslán dotazník přímo k DrD turnaji, vyplňených se vrátilo 85 (55%)</a:t>
            </a:r>
          </a:p>
          <a:p>
            <a:pPr marL="742950" lvl="1" indent="-285750">
              <a:buFont typeface="Monotype Corsiva" panose="03010101010201010101" pitchFamily="66" charset="0"/>
              <a:buChar char="♣"/>
            </a:pPr>
            <a:r>
              <a:rPr lang="cs-CZ" sz="2400" smtClean="0">
                <a:latin typeface="Monotype Corsiva" panose="03010101010201010101" pitchFamily="66" charset="0"/>
              </a:rPr>
              <a:t>Všem PJům byl taktéž zaslán dotazník, vyplněných se vrátilo 100%</a:t>
            </a:r>
            <a:endParaRPr lang="en-US" sz="2400" smtClean="0">
              <a:latin typeface="Monotype Corsiva" panose="03010101010201010101" pitchFamily="66" charset="0"/>
            </a:endParaRPr>
          </a:p>
          <a:p>
            <a:pPr marL="742950" lvl="1" indent="-285750">
              <a:buFont typeface="Monotype Corsiva" panose="03010101010201010101" pitchFamily="66" charset="0"/>
              <a:buChar char="♣"/>
            </a:pPr>
            <a:r>
              <a:rPr lang="cs-CZ" sz="2400" smtClean="0">
                <a:latin typeface="Monotype Corsiva" panose="03010101010201010101" pitchFamily="66" charset="0"/>
              </a:rPr>
              <a:t>Z obou dotazníků je vypracována následující analýza</a:t>
            </a:r>
            <a:endParaRPr lang="cs-CZ" sz="2400" smtClean="0">
              <a:latin typeface="Monotype Corsiva" panose="03010101010201010101" pitchFamily="66" charset="0"/>
            </a:endParaRPr>
          </a:p>
          <a:p>
            <a:pPr marL="742950" lvl="1" indent="-285750">
              <a:buFont typeface="Monotype Corsiva" panose="03010101010201010101" pitchFamily="66" charset="0"/>
              <a:buChar char="♣"/>
            </a:pPr>
            <a:endParaRPr lang="cs-CZ" sz="2400" smtClean="0">
              <a:latin typeface="Monotype Corsiva" panose="03010101010201010101" pitchFamily="66" charset="0"/>
            </a:endParaRPr>
          </a:p>
        </p:txBody>
      </p:sp>
      <p:pic>
        <p:nvPicPr>
          <p:cNvPr id="3" name="Obrázek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1920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4" name="Obdélník 3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ovéPole 4"/>
          <p:cNvSpPr txBox="1"/>
          <p:nvPr/>
        </p:nvSpPr>
        <p:spPr>
          <a:xfrm>
            <a:off x="381000" y="6216134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>
                <a:solidFill>
                  <a:schemeClr val="bg1"/>
                </a:solidFill>
                <a:latin typeface="Calibri"/>
              </a:rPr>
              <a:t>■     </a:t>
            </a:r>
            <a:r>
              <a:rPr lang="cs-CZ" smtClean="0">
                <a:solidFill>
                  <a:schemeClr val="bg1"/>
                </a:solidFill>
                <a:latin typeface="Monotype Corsiva" panose="03010101010201010101" pitchFamily="66" charset="0"/>
              </a:rPr>
              <a:t>Mistrovství v DrD 2015 – Zpětná </a:t>
            </a:r>
            <a:r>
              <a:rPr lang="cs-CZ" smtClean="0">
                <a:solidFill>
                  <a:schemeClr val="bg1"/>
                </a:solidFill>
                <a:latin typeface="Monotype Corsiva" panose="03010101010201010101" pitchFamily="66" charset="0"/>
              </a:rPr>
              <a:t>vazba pro D20</a:t>
            </a:r>
            <a:endParaRPr lang="en-US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82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28600" y="1524000"/>
            <a:ext cx="86868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>
                <a:latin typeface="Monotype Corsiva" panose="03010101010201010101" pitchFamily="66" charset="0"/>
              </a:rPr>
              <a:t>Data o hráčích a družinách</a:t>
            </a:r>
          </a:p>
          <a:p>
            <a:endParaRPr lang="cs-CZ">
              <a:latin typeface="Monotype Corsiva" panose="03010101010201010101" pitchFamily="66" charset="0"/>
            </a:endParaRPr>
          </a:p>
          <a:p>
            <a:pPr lvl="1"/>
            <a:r>
              <a:rPr lang="cs-CZ" sz="2400" smtClean="0">
                <a:latin typeface="Monotype Corsiva" panose="03010101010201010101" pitchFamily="66" charset="0"/>
              </a:rPr>
              <a:t>Otázka:	</a:t>
            </a:r>
            <a:r>
              <a:rPr lang="cs-CZ" sz="2400" smtClean="0">
                <a:latin typeface="Monotype Corsiva" panose="03010101010201010101" pitchFamily="66" charset="0"/>
              </a:rPr>
              <a:t>Kolik let hraješ DrD?</a:t>
            </a:r>
            <a:endParaRPr lang="cs-CZ" sz="2400" smtClean="0">
              <a:latin typeface="Monotype Corsiva" panose="03010101010201010101" pitchFamily="66" charset="0"/>
            </a:endParaRPr>
          </a:p>
          <a:p>
            <a:pPr lvl="1"/>
            <a:endParaRPr lang="cs-CZ" sz="2400">
              <a:latin typeface="Monotype Corsiva" panose="03010101010201010101" pitchFamily="66" charset="0"/>
            </a:endParaRPr>
          </a:p>
        </p:txBody>
      </p:sp>
      <p:pic>
        <p:nvPicPr>
          <p:cNvPr id="3" name="Obrázek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1920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4" name="Obdélník 3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ovéPole 4"/>
          <p:cNvSpPr txBox="1"/>
          <p:nvPr/>
        </p:nvSpPr>
        <p:spPr>
          <a:xfrm>
            <a:off x="381000" y="6216134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>
                <a:solidFill>
                  <a:schemeClr val="bg1"/>
                </a:solidFill>
                <a:latin typeface="Calibri"/>
              </a:rPr>
              <a:t>■     </a:t>
            </a:r>
            <a:r>
              <a:rPr lang="cs-CZ" smtClean="0">
                <a:solidFill>
                  <a:schemeClr val="bg1"/>
                </a:solidFill>
                <a:latin typeface="Monotype Corsiva" panose="03010101010201010101" pitchFamily="66" charset="0"/>
              </a:rPr>
              <a:t>Mistrovství v DrD 2015 – Zpětná </a:t>
            </a:r>
            <a:r>
              <a:rPr lang="cs-CZ">
                <a:solidFill>
                  <a:schemeClr val="bg1"/>
                </a:solidFill>
                <a:latin typeface="Monotype Corsiva" panose="03010101010201010101" pitchFamily="66" charset="0"/>
              </a:rPr>
              <a:t>vazba pro D20</a:t>
            </a:r>
            <a:endParaRPr lang="en-US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825" y="2740025"/>
            <a:ext cx="6102350" cy="267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335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28600" y="1524000"/>
            <a:ext cx="86868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smtClean="0">
                <a:latin typeface="Monotype Corsiva" panose="03010101010201010101" pitchFamily="66" charset="0"/>
              </a:rPr>
              <a:t>Data o hráčích a družinách</a:t>
            </a:r>
            <a:endParaRPr lang="cs-CZ" sz="3200" smtClean="0">
              <a:latin typeface="Monotype Corsiva" panose="03010101010201010101" pitchFamily="66" charset="0"/>
            </a:endParaRPr>
          </a:p>
          <a:p>
            <a:endParaRPr lang="cs-CZ">
              <a:latin typeface="Monotype Corsiva" panose="03010101010201010101" pitchFamily="66" charset="0"/>
            </a:endParaRPr>
          </a:p>
          <a:p>
            <a:pPr lvl="1"/>
            <a:r>
              <a:rPr lang="cs-CZ" sz="2400" smtClean="0">
                <a:latin typeface="Monotype Corsiva" panose="03010101010201010101" pitchFamily="66" charset="0"/>
              </a:rPr>
              <a:t>Otázka:	</a:t>
            </a:r>
            <a:r>
              <a:rPr lang="cs-CZ" sz="2400" smtClean="0">
                <a:latin typeface="Monotype Corsiva" panose="03010101010201010101" pitchFamily="66" charset="0"/>
              </a:rPr>
              <a:t>Jak jsi přijel(a) na Mistrovství v DrD?</a:t>
            </a:r>
            <a:endParaRPr lang="cs-CZ" sz="2400" smtClean="0">
              <a:latin typeface="Monotype Corsiva" panose="03010101010201010101" pitchFamily="66" charset="0"/>
            </a:endParaRPr>
          </a:p>
          <a:p>
            <a:pPr lvl="1"/>
            <a:endParaRPr lang="cs-CZ" sz="2400">
              <a:latin typeface="Monotype Corsiva" panose="03010101010201010101" pitchFamily="66" charset="0"/>
            </a:endParaRPr>
          </a:p>
        </p:txBody>
      </p:sp>
      <p:pic>
        <p:nvPicPr>
          <p:cNvPr id="3" name="Obrázek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1920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4" name="Obdélník 3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ovéPole 4"/>
          <p:cNvSpPr txBox="1"/>
          <p:nvPr/>
        </p:nvSpPr>
        <p:spPr>
          <a:xfrm>
            <a:off x="381000" y="6216134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>
                <a:solidFill>
                  <a:schemeClr val="bg1"/>
                </a:solidFill>
                <a:latin typeface="Calibri"/>
              </a:rPr>
              <a:t>■     </a:t>
            </a:r>
            <a:r>
              <a:rPr lang="cs-CZ" smtClean="0">
                <a:solidFill>
                  <a:schemeClr val="bg1"/>
                </a:solidFill>
                <a:latin typeface="Monotype Corsiva" panose="03010101010201010101" pitchFamily="66" charset="0"/>
              </a:rPr>
              <a:t>Mistrovství v DrD 2015 – Zpětná </a:t>
            </a:r>
            <a:r>
              <a:rPr lang="cs-CZ">
                <a:solidFill>
                  <a:schemeClr val="bg1"/>
                </a:solidFill>
                <a:latin typeface="Monotype Corsiva" panose="03010101010201010101" pitchFamily="66" charset="0"/>
              </a:rPr>
              <a:t>vazba pro D20</a:t>
            </a:r>
            <a:endParaRPr lang="en-US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740025"/>
            <a:ext cx="6096000" cy="267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582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28600" y="1524000"/>
            <a:ext cx="89154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>
                <a:latin typeface="Monotype Corsiva" panose="03010101010201010101" pitchFamily="66" charset="0"/>
              </a:rPr>
              <a:t>Data o hráčích a družinách</a:t>
            </a:r>
          </a:p>
          <a:p>
            <a:endParaRPr lang="cs-CZ">
              <a:latin typeface="Monotype Corsiva" panose="03010101010201010101" pitchFamily="66" charset="0"/>
            </a:endParaRPr>
          </a:p>
          <a:p>
            <a:pPr lvl="1"/>
            <a:r>
              <a:rPr lang="cs-CZ" sz="2400" smtClean="0">
                <a:latin typeface="Monotype Corsiva" panose="03010101010201010101" pitchFamily="66" charset="0"/>
              </a:rPr>
              <a:t>Otázka:	</a:t>
            </a:r>
            <a:r>
              <a:rPr lang="cs-CZ" sz="2400" smtClean="0">
                <a:latin typeface="Monotype Corsiva" panose="03010101010201010101" pitchFamily="66" charset="0"/>
              </a:rPr>
              <a:t>Preferuješ DrD a nebo i jinou RPG hru?</a:t>
            </a:r>
          </a:p>
          <a:p>
            <a:pPr lvl="1"/>
            <a:endParaRPr lang="cs-CZ" sz="2400">
              <a:latin typeface="Monotype Corsiva" panose="03010101010201010101" pitchFamily="66" charset="0"/>
            </a:endParaRPr>
          </a:p>
          <a:p>
            <a:pPr lvl="1"/>
            <a:endParaRPr lang="cs-CZ" sz="2400" smtClean="0">
              <a:latin typeface="Monotype Corsiva" panose="03010101010201010101" pitchFamily="66" charset="0"/>
            </a:endParaRPr>
          </a:p>
          <a:p>
            <a:pPr lvl="1"/>
            <a:endParaRPr lang="cs-CZ" sz="2400">
              <a:latin typeface="Monotype Corsiva" panose="03010101010201010101" pitchFamily="66" charset="0"/>
            </a:endParaRPr>
          </a:p>
          <a:p>
            <a:pPr lvl="1"/>
            <a:endParaRPr lang="cs-CZ" sz="2400" smtClean="0">
              <a:latin typeface="Monotype Corsiva" panose="03010101010201010101" pitchFamily="66" charset="0"/>
            </a:endParaRPr>
          </a:p>
          <a:p>
            <a:pPr lvl="1"/>
            <a:endParaRPr lang="cs-CZ" sz="2400">
              <a:latin typeface="Monotype Corsiva" panose="03010101010201010101" pitchFamily="66" charset="0"/>
            </a:endParaRPr>
          </a:p>
          <a:p>
            <a:pPr lvl="1"/>
            <a:endParaRPr lang="cs-CZ" sz="2400" smtClean="0">
              <a:latin typeface="Monotype Corsiva" panose="03010101010201010101" pitchFamily="66" charset="0"/>
            </a:endParaRPr>
          </a:p>
          <a:p>
            <a:pPr lvl="1"/>
            <a:endParaRPr lang="cs-CZ" smtClean="0">
              <a:latin typeface="Monotype Corsiva" panose="03010101010201010101" pitchFamily="66" charset="0"/>
            </a:endParaRPr>
          </a:p>
          <a:p>
            <a:pPr lvl="1"/>
            <a:endParaRPr lang="cs-CZ">
              <a:latin typeface="Monotype Corsiva" panose="03010101010201010101" pitchFamily="66" charset="0"/>
            </a:endParaRPr>
          </a:p>
          <a:p>
            <a:pPr lvl="1"/>
            <a:r>
              <a:rPr lang="cs-CZ" smtClean="0">
                <a:latin typeface="Monotype Corsiva" panose="03010101010201010101" pitchFamily="66" charset="0"/>
              </a:rPr>
              <a:t>Poznámka: Neuvedeny 1x jmenované hry – Shadowrun, Wheel of Time, Vampire the Masquerade, Mouse Guard, Dread, Primetime Adventure, Inspectres...</a:t>
            </a:r>
            <a:endParaRPr lang="cs-CZ" smtClean="0">
              <a:latin typeface="Monotype Corsiva" panose="03010101010201010101" pitchFamily="66" charset="0"/>
            </a:endParaRPr>
          </a:p>
          <a:p>
            <a:pPr lvl="1"/>
            <a:endParaRPr lang="cs-CZ" sz="2400">
              <a:latin typeface="Monotype Corsiva" panose="03010101010201010101" pitchFamily="66" charset="0"/>
            </a:endParaRPr>
          </a:p>
        </p:txBody>
      </p:sp>
      <p:pic>
        <p:nvPicPr>
          <p:cNvPr id="3" name="Obrázek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1920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4" name="Obdélník 3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ovéPole 4"/>
          <p:cNvSpPr txBox="1"/>
          <p:nvPr/>
        </p:nvSpPr>
        <p:spPr>
          <a:xfrm>
            <a:off x="381000" y="6216134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>
                <a:solidFill>
                  <a:schemeClr val="bg1"/>
                </a:solidFill>
                <a:latin typeface="Calibri"/>
              </a:rPr>
              <a:t>■     </a:t>
            </a:r>
            <a:r>
              <a:rPr lang="cs-CZ" smtClean="0">
                <a:solidFill>
                  <a:schemeClr val="bg1"/>
                </a:solidFill>
                <a:latin typeface="Monotype Corsiva" panose="03010101010201010101" pitchFamily="66" charset="0"/>
              </a:rPr>
              <a:t>Mistrovství v DrD 2015 – Zpětná </a:t>
            </a:r>
            <a:r>
              <a:rPr lang="cs-CZ">
                <a:solidFill>
                  <a:schemeClr val="bg1"/>
                </a:solidFill>
                <a:latin typeface="Monotype Corsiva" panose="03010101010201010101" pitchFamily="66" charset="0"/>
              </a:rPr>
              <a:t>vazba pro D20</a:t>
            </a:r>
            <a:endParaRPr lang="en-US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746375"/>
            <a:ext cx="6096000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108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28600" y="1524000"/>
            <a:ext cx="89154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>
                <a:latin typeface="Monotype Corsiva" panose="03010101010201010101" pitchFamily="66" charset="0"/>
              </a:rPr>
              <a:t>Data o hráčích a družinách</a:t>
            </a:r>
          </a:p>
          <a:p>
            <a:endParaRPr lang="cs-CZ">
              <a:latin typeface="Monotype Corsiva" panose="03010101010201010101" pitchFamily="66" charset="0"/>
            </a:endParaRPr>
          </a:p>
          <a:p>
            <a:pPr lvl="1"/>
            <a:r>
              <a:rPr lang="cs-CZ" sz="2400" smtClean="0">
                <a:latin typeface="Monotype Corsiva" panose="03010101010201010101" pitchFamily="66" charset="0"/>
              </a:rPr>
              <a:t>Otázka:	</a:t>
            </a:r>
            <a:r>
              <a:rPr lang="cs-CZ" sz="2400" smtClean="0">
                <a:latin typeface="Monotype Corsiva" panose="03010101010201010101" pitchFamily="66" charset="0"/>
              </a:rPr>
              <a:t>Který systém by mohl nahradit DrD 1.6?</a:t>
            </a:r>
            <a:endParaRPr lang="cs-CZ" sz="2400" smtClean="0">
              <a:latin typeface="Monotype Corsiva" panose="03010101010201010101" pitchFamily="66" charset="0"/>
            </a:endParaRPr>
          </a:p>
          <a:p>
            <a:pPr lvl="1"/>
            <a:endParaRPr lang="cs-CZ" sz="2400">
              <a:latin typeface="Monotype Corsiva" panose="03010101010201010101" pitchFamily="66" charset="0"/>
            </a:endParaRPr>
          </a:p>
          <a:p>
            <a:pPr lvl="1"/>
            <a:endParaRPr lang="cs-CZ" sz="2400" smtClean="0">
              <a:latin typeface="Monotype Corsiva" panose="03010101010201010101" pitchFamily="66" charset="0"/>
            </a:endParaRPr>
          </a:p>
          <a:p>
            <a:pPr lvl="1"/>
            <a:endParaRPr lang="cs-CZ" sz="2400">
              <a:latin typeface="Monotype Corsiva" panose="03010101010201010101" pitchFamily="66" charset="0"/>
            </a:endParaRPr>
          </a:p>
          <a:p>
            <a:pPr lvl="1"/>
            <a:endParaRPr lang="cs-CZ" sz="2400" smtClean="0">
              <a:latin typeface="Monotype Corsiva" panose="03010101010201010101" pitchFamily="66" charset="0"/>
            </a:endParaRPr>
          </a:p>
          <a:p>
            <a:pPr lvl="1"/>
            <a:endParaRPr lang="cs-CZ" sz="2400">
              <a:latin typeface="Monotype Corsiva" panose="03010101010201010101" pitchFamily="66" charset="0"/>
            </a:endParaRPr>
          </a:p>
          <a:p>
            <a:pPr lvl="1"/>
            <a:endParaRPr lang="cs-CZ" sz="2400" smtClean="0">
              <a:latin typeface="Monotype Corsiva" panose="03010101010201010101" pitchFamily="66" charset="0"/>
            </a:endParaRPr>
          </a:p>
          <a:p>
            <a:pPr lvl="1"/>
            <a:endParaRPr lang="cs-CZ" smtClean="0">
              <a:latin typeface="Monotype Corsiva" panose="03010101010201010101" pitchFamily="66" charset="0"/>
            </a:endParaRPr>
          </a:p>
          <a:p>
            <a:pPr lvl="1"/>
            <a:endParaRPr lang="cs-CZ">
              <a:latin typeface="Monotype Corsiva" panose="03010101010201010101" pitchFamily="66" charset="0"/>
            </a:endParaRPr>
          </a:p>
          <a:p>
            <a:pPr lvl="1"/>
            <a:r>
              <a:rPr lang="cs-CZ" smtClean="0">
                <a:latin typeface="Monotype Corsiva" panose="03010101010201010101" pitchFamily="66" charset="0"/>
              </a:rPr>
              <a:t>Poznámka: Neuvedeny 1x jmenované hry – Fate, 13th Age...</a:t>
            </a:r>
            <a:endParaRPr lang="cs-CZ" smtClean="0">
              <a:latin typeface="Monotype Corsiva" panose="03010101010201010101" pitchFamily="66" charset="0"/>
            </a:endParaRPr>
          </a:p>
          <a:p>
            <a:pPr lvl="1"/>
            <a:endParaRPr lang="cs-CZ" sz="2400">
              <a:latin typeface="Monotype Corsiva" panose="03010101010201010101" pitchFamily="66" charset="0"/>
            </a:endParaRPr>
          </a:p>
        </p:txBody>
      </p:sp>
      <p:pic>
        <p:nvPicPr>
          <p:cNvPr id="3" name="Obrázek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1920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4" name="Obdélník 3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ovéPole 4"/>
          <p:cNvSpPr txBox="1"/>
          <p:nvPr/>
        </p:nvSpPr>
        <p:spPr>
          <a:xfrm>
            <a:off x="381000" y="6216134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>
                <a:solidFill>
                  <a:schemeClr val="bg1"/>
                </a:solidFill>
                <a:latin typeface="Calibri"/>
              </a:rPr>
              <a:t>■     </a:t>
            </a:r>
            <a:r>
              <a:rPr lang="cs-CZ" smtClean="0">
                <a:solidFill>
                  <a:schemeClr val="bg1"/>
                </a:solidFill>
                <a:latin typeface="Monotype Corsiva" panose="03010101010201010101" pitchFamily="66" charset="0"/>
              </a:rPr>
              <a:t>Mistrovství v DrD 2015 – Zpětná </a:t>
            </a:r>
            <a:r>
              <a:rPr lang="cs-CZ">
                <a:solidFill>
                  <a:schemeClr val="bg1"/>
                </a:solidFill>
                <a:latin typeface="Monotype Corsiva" panose="03010101010201010101" pitchFamily="66" charset="0"/>
              </a:rPr>
              <a:t>vazba pro D20</a:t>
            </a:r>
            <a:endParaRPr lang="en-US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746375"/>
            <a:ext cx="6096000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125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28600" y="1524000"/>
            <a:ext cx="89154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>
                <a:latin typeface="Monotype Corsiva" panose="03010101010201010101" pitchFamily="66" charset="0"/>
              </a:rPr>
              <a:t>Data o hráčích a družinách</a:t>
            </a:r>
          </a:p>
          <a:p>
            <a:endParaRPr lang="cs-CZ">
              <a:latin typeface="Monotype Corsiva" panose="03010101010201010101" pitchFamily="66" charset="0"/>
            </a:endParaRPr>
          </a:p>
          <a:p>
            <a:pPr lvl="1"/>
            <a:r>
              <a:rPr lang="cs-CZ" sz="2400" smtClean="0">
                <a:latin typeface="Monotype Corsiva" panose="03010101010201010101" pitchFamily="66" charset="0"/>
              </a:rPr>
              <a:t>Otázka:	</a:t>
            </a:r>
            <a:r>
              <a:rPr lang="cs-CZ" sz="2400" smtClean="0">
                <a:latin typeface="Monotype Corsiva" panose="03010101010201010101" pitchFamily="66" charset="0"/>
              </a:rPr>
              <a:t>Hrál(a) bys Mistrovství v DrD i v jiném systému?</a:t>
            </a:r>
            <a:endParaRPr lang="cs-CZ" sz="2400" smtClean="0">
              <a:latin typeface="Monotype Corsiva" panose="03010101010201010101" pitchFamily="66" charset="0"/>
            </a:endParaRPr>
          </a:p>
          <a:p>
            <a:pPr lvl="1"/>
            <a:endParaRPr lang="cs-CZ" sz="2400">
              <a:latin typeface="Monotype Corsiva" panose="03010101010201010101" pitchFamily="66" charset="0"/>
            </a:endParaRPr>
          </a:p>
        </p:txBody>
      </p:sp>
      <p:pic>
        <p:nvPicPr>
          <p:cNvPr id="3" name="Obrázek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1920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4" name="Obdélník 3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ovéPole 4"/>
          <p:cNvSpPr txBox="1"/>
          <p:nvPr/>
        </p:nvSpPr>
        <p:spPr>
          <a:xfrm>
            <a:off x="381000" y="6216134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>
                <a:solidFill>
                  <a:schemeClr val="bg1"/>
                </a:solidFill>
                <a:latin typeface="Calibri"/>
              </a:rPr>
              <a:t>■     </a:t>
            </a:r>
            <a:r>
              <a:rPr lang="cs-CZ" smtClean="0">
                <a:solidFill>
                  <a:schemeClr val="bg1"/>
                </a:solidFill>
                <a:latin typeface="Monotype Corsiva" panose="03010101010201010101" pitchFamily="66" charset="0"/>
              </a:rPr>
              <a:t>Mistrovství v DrD 2015 – Zpětná </a:t>
            </a:r>
            <a:r>
              <a:rPr lang="cs-CZ">
                <a:solidFill>
                  <a:schemeClr val="bg1"/>
                </a:solidFill>
                <a:latin typeface="Monotype Corsiva" panose="03010101010201010101" pitchFamily="66" charset="0"/>
              </a:rPr>
              <a:t>vazba pro D20</a:t>
            </a:r>
            <a:endParaRPr lang="en-US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746375"/>
            <a:ext cx="6096000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411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28600" y="1524000"/>
            <a:ext cx="89154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>
                <a:latin typeface="Monotype Corsiva" panose="03010101010201010101" pitchFamily="66" charset="0"/>
              </a:rPr>
              <a:t>Data </a:t>
            </a:r>
            <a:r>
              <a:rPr lang="cs-CZ" sz="3200">
                <a:latin typeface="Monotype Corsiva" panose="03010101010201010101" pitchFamily="66" charset="0"/>
              </a:rPr>
              <a:t>o </a:t>
            </a:r>
            <a:r>
              <a:rPr lang="cs-CZ" sz="3200" smtClean="0">
                <a:latin typeface="Monotype Corsiva" panose="03010101010201010101" pitchFamily="66" charset="0"/>
              </a:rPr>
              <a:t>PJích</a:t>
            </a:r>
            <a:endParaRPr lang="cs-CZ" sz="3200">
              <a:latin typeface="Monotype Corsiva" panose="03010101010201010101" pitchFamily="66" charset="0"/>
            </a:endParaRPr>
          </a:p>
          <a:p>
            <a:endParaRPr lang="cs-CZ">
              <a:latin typeface="Monotype Corsiva" panose="03010101010201010101" pitchFamily="66" charset="0"/>
            </a:endParaRPr>
          </a:p>
          <a:p>
            <a:pPr lvl="1"/>
            <a:r>
              <a:rPr lang="cs-CZ" sz="2400" smtClean="0">
                <a:latin typeface="Monotype Corsiva" panose="03010101010201010101" pitchFamily="66" charset="0"/>
              </a:rPr>
              <a:t>Otázka:	</a:t>
            </a:r>
            <a:r>
              <a:rPr lang="cs-CZ" sz="2400" smtClean="0">
                <a:latin typeface="Monotype Corsiva" panose="03010101010201010101" pitchFamily="66" charset="0"/>
              </a:rPr>
              <a:t>Hrál(a) bys Mistrovství v DrD i v jiném systému?</a:t>
            </a:r>
            <a:endParaRPr lang="cs-CZ" sz="2400" smtClean="0">
              <a:latin typeface="Monotype Corsiva" panose="03010101010201010101" pitchFamily="66" charset="0"/>
            </a:endParaRPr>
          </a:p>
          <a:p>
            <a:pPr lvl="1"/>
            <a:endParaRPr lang="cs-CZ" sz="2400">
              <a:latin typeface="Monotype Corsiva" panose="03010101010201010101" pitchFamily="66" charset="0"/>
            </a:endParaRPr>
          </a:p>
        </p:txBody>
      </p:sp>
      <p:pic>
        <p:nvPicPr>
          <p:cNvPr id="3" name="Obrázek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1920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4" name="Obdélník 3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ovéPole 4"/>
          <p:cNvSpPr txBox="1"/>
          <p:nvPr/>
        </p:nvSpPr>
        <p:spPr>
          <a:xfrm>
            <a:off x="381000" y="6216134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>
                <a:solidFill>
                  <a:schemeClr val="bg1"/>
                </a:solidFill>
                <a:latin typeface="Calibri"/>
              </a:rPr>
              <a:t>■     </a:t>
            </a:r>
            <a:r>
              <a:rPr lang="cs-CZ" smtClean="0">
                <a:solidFill>
                  <a:schemeClr val="bg1"/>
                </a:solidFill>
                <a:latin typeface="Monotype Corsiva" panose="03010101010201010101" pitchFamily="66" charset="0"/>
              </a:rPr>
              <a:t>Mistrovství v DrD 2015 – Zpětná </a:t>
            </a:r>
            <a:r>
              <a:rPr lang="cs-CZ">
                <a:solidFill>
                  <a:schemeClr val="bg1"/>
                </a:solidFill>
                <a:latin typeface="Monotype Corsiva" panose="03010101010201010101" pitchFamily="66" charset="0"/>
              </a:rPr>
              <a:t>vazba pro D20</a:t>
            </a:r>
            <a:endParaRPr lang="en-US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2743200"/>
            <a:ext cx="6121400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325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219</Words>
  <Application>Microsoft Office PowerPoint</Application>
  <PresentationFormat>Předvádění na obrazovce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Václav Křapáček</dc:creator>
  <cp:lastModifiedBy>Václav Křapáček</cp:lastModifiedBy>
  <cp:revision>30</cp:revision>
  <dcterms:created xsi:type="dcterms:W3CDTF">2006-08-16T00:00:00Z</dcterms:created>
  <dcterms:modified xsi:type="dcterms:W3CDTF">2015-08-14T10:45:56Z</dcterms:modified>
</cp:coreProperties>
</file>